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42" r:id="rId3"/>
    <p:sldId id="1049" r:id="rId4"/>
    <p:sldId id="1043" r:id="rId5"/>
    <p:sldId id="1044" r:id="rId6"/>
    <p:sldId id="1045" r:id="rId7"/>
    <p:sldId id="1050" r:id="rId8"/>
    <p:sldId id="1046" r:id="rId9"/>
    <p:sldId id="1051" r:id="rId10"/>
    <p:sldId id="1047" r:id="rId11"/>
    <p:sldId id="1048" r:id="rId12"/>
    <p:sldId id="1009" r:id="rId13"/>
    <p:sldId id="1027" r:id="rId14"/>
    <p:sldId id="1018" r:id="rId15"/>
    <p:sldId id="1019" r:id="rId16"/>
    <p:sldId id="1053" r:id="rId17"/>
    <p:sldId id="1054" r:id="rId18"/>
    <p:sldId id="1058" r:id="rId19"/>
    <p:sldId id="1015" r:id="rId20"/>
    <p:sldId id="1020" r:id="rId21"/>
    <p:sldId id="1030" r:id="rId22"/>
    <p:sldId id="1032" r:id="rId23"/>
    <p:sldId id="1033"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E5F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10</a:t>
            </a:r>
          </a:p>
          <a:p>
            <a:pPr algn="ctr" eaLnBrk="1" fontAlgn="auto">
              <a:lnSpc>
                <a:spcPct val="150000"/>
              </a:lnSpc>
              <a:spcBef>
                <a:spcPts val="0"/>
              </a:spcBef>
              <a:spcAft>
                <a:spcPts val="0"/>
              </a:spcAft>
            </a:pPr>
            <a:r>
              <a:rPr lang="en-US" altLang="zh-CN" sz="4000" dirty="0">
                <a:solidFill>
                  <a:prstClr val="black"/>
                </a:solidFill>
                <a:cs typeface="Times New Roman" panose="02020603050405020304" pitchFamily="18" charset="0"/>
              </a:rPr>
              <a:t>Unit 1</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Don’t talk in the library.</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3624"/>
            <a:ext cx="11485848" cy="586571"/>
          </a:xfrm>
        </p:spPr>
        <p:txBody>
          <a:bodyPr/>
          <a:lstStyle/>
          <a:p>
            <a:pPr hangingPunct="0">
              <a:lnSpc>
                <a:spcPct val="140000"/>
              </a:lnSpc>
              <a:tabLst>
                <a:tab pos="4231005"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4" name="25课内基础提优-通.eps" descr="id:2147491752;FounderCES">
            <a:extLst>
              <a:ext uri="{FF2B5EF4-FFF2-40B4-BE49-F238E27FC236}">
                <a16:creationId xmlns:a16="http://schemas.microsoft.com/office/drawing/2014/main" id="{F2B4F35C-FFD4-32C9-F7F1-3EF847B35BF9}"/>
              </a:ext>
            </a:extLst>
          </p:cNvPr>
          <p:cNvPicPr>
            <a:picLocks noChangeAspect="1"/>
          </p:cNvPicPr>
          <p:nvPr/>
        </p:nvPicPr>
        <p:blipFill>
          <a:blip r:embed="rId2"/>
          <a:stretch>
            <a:fillRect/>
          </a:stretch>
        </p:blipFill>
        <p:spPr>
          <a:xfrm>
            <a:off x="357053" y="734436"/>
            <a:ext cx="8690481" cy="643872"/>
          </a:xfrm>
          <a:prstGeom prst="rect">
            <a:avLst/>
          </a:prstGeom>
        </p:spPr>
      </p:pic>
      <p:sp>
        <p:nvSpPr>
          <p:cNvPr id="5" name="内容占位符 1">
            <a:extLst>
              <a:ext uri="{FF2B5EF4-FFF2-40B4-BE49-F238E27FC236}">
                <a16:creationId xmlns:a16="http://schemas.microsoft.com/office/drawing/2014/main" id="{C083EFC2-AA2E-0182-CD18-5FA479D012F8}"/>
              </a:ext>
            </a:extLst>
          </p:cNvPr>
          <p:cNvSpPr txBox="1">
            <a:spLocks/>
          </p:cNvSpPr>
          <p:nvPr/>
        </p:nvSpPr>
        <p:spPr bwMode="auto">
          <a:xfrm>
            <a:off x="360854" y="1888284"/>
            <a:ext cx="11485848" cy="283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pP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Don’t talk in the library.Please be quiet.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pP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He likes reading books at weekends.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pP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Please come here and stand in line</a:t>
            </a:r>
            <a:r>
              <a:rPr lang="zh-CN" altLang="zh-CN" sz="2600"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pP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4. It’s five o’clock now.We have to go home.</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pP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There’s a CD on the desk.It’s about sports.</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56.jpg" descr="id:2147494997;FounderCES">
            <a:extLst>
              <a:ext uri="{FF2B5EF4-FFF2-40B4-BE49-F238E27FC236}">
                <a16:creationId xmlns:a16="http://schemas.microsoft.com/office/drawing/2014/main" id="{2DA991BA-D395-BC63-38CA-E06813B3F139}"/>
              </a:ext>
            </a:extLst>
          </p:cNvPr>
          <p:cNvPicPr>
            <a:picLocks noChangeAspect="1"/>
          </p:cNvPicPr>
          <p:nvPr/>
        </p:nvPicPr>
        <p:blipFill>
          <a:blip r:embed="rId3"/>
          <a:stretch>
            <a:fillRect/>
          </a:stretch>
        </p:blipFill>
        <p:spPr>
          <a:xfrm>
            <a:off x="432950" y="4689712"/>
            <a:ext cx="11149430" cy="1872208"/>
          </a:xfrm>
          <a:prstGeom prst="rect">
            <a:avLst/>
          </a:prstGeom>
        </p:spPr>
      </p:pic>
      <p:sp>
        <p:nvSpPr>
          <p:cNvPr id="7" name="文本框 6">
            <a:extLst>
              <a:ext uri="{FF2B5EF4-FFF2-40B4-BE49-F238E27FC236}">
                <a16:creationId xmlns:a16="http://schemas.microsoft.com/office/drawing/2014/main" id="{22076C65-BBC0-0D77-FED6-D95450C61A9C}"/>
              </a:ext>
            </a:extLst>
          </p:cNvPr>
          <p:cNvSpPr txBox="1"/>
          <p:nvPr/>
        </p:nvSpPr>
        <p:spPr>
          <a:xfrm>
            <a:off x="1126654" y="6042834"/>
            <a:ext cx="432048" cy="590611"/>
          </a:xfrm>
          <a:prstGeom prst="rect">
            <a:avLst/>
          </a:prstGeom>
          <a:noFill/>
        </p:spPr>
        <p:txBody>
          <a:bodyPr wrap="square">
            <a:spAutoFit/>
          </a:bodyPr>
          <a:lstStyle/>
          <a:p>
            <a:pPr>
              <a:lnSpc>
                <a:spcPct val="140000"/>
              </a:lnSpc>
            </a:pPr>
            <a:r>
              <a:rPr lang="en-US" altLang="zh-CN" sz="2600" b="1">
                <a:solidFill>
                  <a:srgbClr val="FF0000"/>
                </a:solidFill>
                <a:effectLst/>
              </a:rPr>
              <a:t>3</a:t>
            </a:r>
            <a:endParaRPr lang="zh-CN" altLang="en-US" sz="2600"/>
          </a:p>
        </p:txBody>
      </p:sp>
      <p:sp>
        <p:nvSpPr>
          <p:cNvPr id="9" name="文本框 8">
            <a:extLst>
              <a:ext uri="{FF2B5EF4-FFF2-40B4-BE49-F238E27FC236}">
                <a16:creationId xmlns:a16="http://schemas.microsoft.com/office/drawing/2014/main" id="{D4C7BDDB-C65C-809F-C4E8-8BE95B398383}"/>
              </a:ext>
            </a:extLst>
          </p:cNvPr>
          <p:cNvSpPr txBox="1"/>
          <p:nvPr/>
        </p:nvSpPr>
        <p:spPr>
          <a:xfrm>
            <a:off x="3466078" y="6044948"/>
            <a:ext cx="432048" cy="590611"/>
          </a:xfrm>
          <a:prstGeom prst="rect">
            <a:avLst/>
          </a:prstGeom>
          <a:noFill/>
        </p:spPr>
        <p:txBody>
          <a:bodyPr wrap="square">
            <a:spAutoFit/>
          </a:bodyPr>
          <a:lstStyle/>
          <a:p>
            <a:pPr>
              <a:lnSpc>
                <a:spcPct val="140000"/>
              </a:lnSpc>
            </a:pPr>
            <a:r>
              <a:rPr lang="en-US" altLang="zh-CN" sz="2600" b="1">
                <a:solidFill>
                  <a:srgbClr val="FF0000"/>
                </a:solidFill>
                <a:effectLst/>
              </a:rPr>
              <a:t>2</a:t>
            </a:r>
            <a:endParaRPr lang="zh-CN" altLang="en-US" sz="2600"/>
          </a:p>
        </p:txBody>
      </p:sp>
      <p:sp>
        <p:nvSpPr>
          <p:cNvPr id="11" name="文本框 10">
            <a:extLst>
              <a:ext uri="{FF2B5EF4-FFF2-40B4-BE49-F238E27FC236}">
                <a16:creationId xmlns:a16="http://schemas.microsoft.com/office/drawing/2014/main" id="{24744DA3-8D9B-194A-0DEE-EE2737E11AD8}"/>
              </a:ext>
            </a:extLst>
          </p:cNvPr>
          <p:cNvSpPr txBox="1"/>
          <p:nvPr/>
        </p:nvSpPr>
        <p:spPr>
          <a:xfrm>
            <a:off x="5905558" y="6040720"/>
            <a:ext cx="432048" cy="590611"/>
          </a:xfrm>
          <a:prstGeom prst="rect">
            <a:avLst/>
          </a:prstGeom>
          <a:noFill/>
        </p:spPr>
        <p:txBody>
          <a:bodyPr wrap="square">
            <a:spAutoFit/>
          </a:bodyPr>
          <a:lstStyle/>
          <a:p>
            <a:pPr>
              <a:lnSpc>
                <a:spcPct val="140000"/>
              </a:lnSpc>
            </a:pPr>
            <a:r>
              <a:rPr lang="en-US" altLang="zh-CN" sz="2600" b="1">
                <a:solidFill>
                  <a:srgbClr val="FF0000"/>
                </a:solidFill>
                <a:effectLst/>
              </a:rPr>
              <a:t>4</a:t>
            </a:r>
            <a:endParaRPr lang="zh-CN" altLang="en-US" sz="2600"/>
          </a:p>
        </p:txBody>
      </p:sp>
      <p:sp>
        <p:nvSpPr>
          <p:cNvPr id="13" name="文本框 12">
            <a:extLst>
              <a:ext uri="{FF2B5EF4-FFF2-40B4-BE49-F238E27FC236}">
                <a16:creationId xmlns:a16="http://schemas.microsoft.com/office/drawing/2014/main" id="{347ED722-9438-9CF7-555F-E1816B2BB517}"/>
              </a:ext>
            </a:extLst>
          </p:cNvPr>
          <p:cNvSpPr txBox="1"/>
          <p:nvPr/>
        </p:nvSpPr>
        <p:spPr>
          <a:xfrm>
            <a:off x="8294184" y="6058650"/>
            <a:ext cx="432048" cy="590611"/>
          </a:xfrm>
          <a:prstGeom prst="rect">
            <a:avLst/>
          </a:prstGeom>
          <a:noFill/>
        </p:spPr>
        <p:txBody>
          <a:bodyPr wrap="square">
            <a:spAutoFit/>
          </a:bodyPr>
          <a:lstStyle/>
          <a:p>
            <a:pPr>
              <a:lnSpc>
                <a:spcPct val="140000"/>
              </a:lnSpc>
            </a:pPr>
            <a:r>
              <a:rPr lang="en-US" altLang="zh-CN" sz="2600" b="1">
                <a:solidFill>
                  <a:srgbClr val="FF0000"/>
                </a:solidFill>
                <a:effectLst/>
              </a:rPr>
              <a:t>5</a:t>
            </a:r>
            <a:endParaRPr lang="zh-CN" altLang="en-US" sz="2600"/>
          </a:p>
        </p:txBody>
      </p:sp>
      <p:sp>
        <p:nvSpPr>
          <p:cNvPr id="15" name="文本框 14">
            <a:extLst>
              <a:ext uri="{FF2B5EF4-FFF2-40B4-BE49-F238E27FC236}">
                <a16:creationId xmlns:a16="http://schemas.microsoft.com/office/drawing/2014/main" id="{C6053503-E7B7-3101-6F12-14C6D3146462}"/>
              </a:ext>
            </a:extLst>
          </p:cNvPr>
          <p:cNvSpPr txBox="1"/>
          <p:nvPr/>
        </p:nvSpPr>
        <p:spPr>
          <a:xfrm>
            <a:off x="10736374" y="6049685"/>
            <a:ext cx="510125" cy="590611"/>
          </a:xfrm>
          <a:prstGeom prst="rect">
            <a:avLst/>
          </a:prstGeom>
          <a:noFill/>
        </p:spPr>
        <p:txBody>
          <a:bodyPr wrap="square">
            <a:spAutoFit/>
          </a:bodyPr>
          <a:lstStyle/>
          <a:p>
            <a:pPr>
              <a:lnSpc>
                <a:spcPct val="140000"/>
              </a:lnSpc>
            </a:pPr>
            <a:r>
              <a:rPr lang="en-US" altLang="zh-CN" sz="2600" b="1">
                <a:solidFill>
                  <a:srgbClr val="FF0000"/>
                </a:solidFill>
                <a:effectLst/>
              </a:rPr>
              <a:t>1</a:t>
            </a:r>
            <a:endParaRPr lang="zh-CN" altLang="en-US" sz="2600"/>
          </a:p>
        </p:txBody>
      </p:sp>
    </p:spTree>
    <p:extLst>
      <p:ext uri="{BB962C8B-B14F-4D97-AF65-F5344CB8AC3E}">
        <p14:creationId xmlns:p14="http://schemas.microsoft.com/office/powerpoint/2010/main" val="228286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
            <a:extLst>
              <a:ext uri="{FF2B5EF4-FFF2-40B4-BE49-F238E27FC236}">
                <a16:creationId xmlns:a16="http://schemas.microsoft.com/office/drawing/2014/main" id="{0B9FDDE0-1924-DB41-11D1-911F746D0020}"/>
              </a:ext>
            </a:extLst>
          </p:cNvPr>
          <p:cNvSpPr txBox="1">
            <a:spLocks/>
          </p:cNvSpPr>
          <p:nvPr/>
        </p:nvSpPr>
        <p:spPr bwMode="auto">
          <a:xfrm>
            <a:off x="360854" y="692696"/>
            <a:ext cx="11485848" cy="5827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根据图片或首字母提示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300000"/>
              </a:lnSpc>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come here and stand in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300000"/>
              </a:lnSpc>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 and Simon are going to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lnSpc>
                <a:spcPct val="300000"/>
              </a:lnSpc>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q</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shouldn’t talk in class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shop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in the afternoon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should obey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遵守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school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our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z86.jpg" descr="id:2147495004;FounderCES">
            <a:extLst>
              <a:ext uri="{FF2B5EF4-FFF2-40B4-BE49-F238E27FC236}">
                <a16:creationId xmlns:a16="http://schemas.microsoft.com/office/drawing/2014/main" id="{01B85652-86D8-11BC-BB8B-BDD550357CAC}"/>
              </a:ext>
            </a:extLst>
          </p:cNvPr>
          <p:cNvPicPr>
            <a:picLocks noChangeAspect="1"/>
          </p:cNvPicPr>
          <p:nvPr/>
        </p:nvPicPr>
        <p:blipFill>
          <a:blip r:embed="rId2"/>
          <a:stretch>
            <a:fillRect/>
          </a:stretch>
        </p:blipFill>
        <p:spPr>
          <a:xfrm>
            <a:off x="8039422" y="1489822"/>
            <a:ext cx="1929614" cy="1031490"/>
          </a:xfrm>
          <a:prstGeom prst="rect">
            <a:avLst/>
          </a:prstGeom>
        </p:spPr>
      </p:pic>
      <p:pic>
        <p:nvPicPr>
          <p:cNvPr id="4" name="cz87.jpg" descr="id:2147495011;FounderCES">
            <a:extLst>
              <a:ext uri="{FF2B5EF4-FFF2-40B4-BE49-F238E27FC236}">
                <a16:creationId xmlns:a16="http://schemas.microsoft.com/office/drawing/2014/main" id="{39CFE71C-BAB5-09AF-E89F-BA18DF2EA240}"/>
              </a:ext>
            </a:extLst>
          </p:cNvPr>
          <p:cNvPicPr>
            <a:picLocks noChangeAspect="1"/>
          </p:cNvPicPr>
          <p:nvPr/>
        </p:nvPicPr>
        <p:blipFill>
          <a:blip r:embed="rId3"/>
          <a:stretch>
            <a:fillRect/>
          </a:stretch>
        </p:blipFill>
        <p:spPr>
          <a:xfrm>
            <a:off x="8399462" y="2835932"/>
            <a:ext cx="989545" cy="939894"/>
          </a:xfrm>
          <a:prstGeom prst="rect">
            <a:avLst/>
          </a:prstGeom>
        </p:spPr>
      </p:pic>
      <p:sp>
        <p:nvSpPr>
          <p:cNvPr id="6" name="文本框 5">
            <a:extLst>
              <a:ext uri="{FF2B5EF4-FFF2-40B4-BE49-F238E27FC236}">
                <a16:creationId xmlns:a16="http://schemas.microsoft.com/office/drawing/2014/main" id="{11836E6E-FECC-F018-162D-7EBEB92C239C}"/>
              </a:ext>
            </a:extLst>
          </p:cNvPr>
          <p:cNvSpPr txBox="1"/>
          <p:nvPr/>
        </p:nvSpPr>
        <p:spPr>
          <a:xfrm>
            <a:off x="5311107" y="1943388"/>
            <a:ext cx="1458459"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line</a:t>
            </a:r>
            <a:endParaRPr lang="zh-CN" altLang="en-US"/>
          </a:p>
        </p:txBody>
      </p:sp>
      <p:sp>
        <p:nvSpPr>
          <p:cNvPr id="8" name="文本框 7">
            <a:extLst>
              <a:ext uri="{FF2B5EF4-FFF2-40B4-BE49-F238E27FC236}">
                <a16:creationId xmlns:a16="http://schemas.microsoft.com/office/drawing/2014/main" id="{664328D4-68A3-6422-2674-CD31D5396FEC}"/>
              </a:ext>
            </a:extLst>
          </p:cNvPr>
          <p:cNvSpPr txBox="1"/>
          <p:nvPr/>
        </p:nvSpPr>
        <p:spPr>
          <a:xfrm>
            <a:off x="6032165" y="3174380"/>
            <a:ext cx="1458459"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library</a:t>
            </a:r>
            <a:endParaRPr lang="zh-CN" altLang="en-US"/>
          </a:p>
        </p:txBody>
      </p:sp>
      <p:pic>
        <p:nvPicPr>
          <p:cNvPr id="14" name="cz88.jpg" descr="id:2147495018;FounderCES">
            <a:extLst>
              <a:ext uri="{FF2B5EF4-FFF2-40B4-BE49-F238E27FC236}">
                <a16:creationId xmlns:a16="http://schemas.microsoft.com/office/drawing/2014/main" id="{946BF09E-F127-0508-0D27-88D9DDDE22CD}"/>
              </a:ext>
            </a:extLst>
          </p:cNvPr>
          <p:cNvPicPr>
            <a:picLocks noChangeAspect="1"/>
          </p:cNvPicPr>
          <p:nvPr/>
        </p:nvPicPr>
        <p:blipFill>
          <a:blip r:embed="rId4"/>
          <a:stretch>
            <a:fillRect/>
          </a:stretch>
        </p:blipFill>
        <p:spPr>
          <a:xfrm>
            <a:off x="8399462" y="4077072"/>
            <a:ext cx="989545" cy="1097007"/>
          </a:xfrm>
          <a:prstGeom prst="rect">
            <a:avLst/>
          </a:prstGeom>
        </p:spPr>
      </p:pic>
      <p:sp>
        <p:nvSpPr>
          <p:cNvPr id="15" name="文本框 14">
            <a:extLst>
              <a:ext uri="{FF2B5EF4-FFF2-40B4-BE49-F238E27FC236}">
                <a16:creationId xmlns:a16="http://schemas.microsoft.com/office/drawing/2014/main" id="{8A4C333E-2862-FEA9-4082-156C4BAE0B6B}"/>
              </a:ext>
            </a:extLst>
          </p:cNvPr>
          <p:cNvSpPr txBox="1"/>
          <p:nvPr/>
        </p:nvSpPr>
        <p:spPr>
          <a:xfrm>
            <a:off x="1370963" y="4508244"/>
            <a:ext cx="898675"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uiet</a:t>
            </a:r>
            <a:endParaRPr lang="zh-CN" altLang="en-US"/>
          </a:p>
        </p:txBody>
      </p:sp>
      <p:sp>
        <p:nvSpPr>
          <p:cNvPr id="16" name="文本框 15">
            <a:extLst>
              <a:ext uri="{FF2B5EF4-FFF2-40B4-BE49-F238E27FC236}">
                <a16:creationId xmlns:a16="http://schemas.microsoft.com/office/drawing/2014/main" id="{D348B050-AC9D-C428-F13C-E05C5D15607F}"/>
              </a:ext>
            </a:extLst>
          </p:cNvPr>
          <p:cNvSpPr txBox="1"/>
          <p:nvPr/>
        </p:nvSpPr>
        <p:spPr>
          <a:xfrm>
            <a:off x="2274220" y="5302352"/>
            <a:ext cx="898675"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loses</a:t>
            </a:r>
            <a:endParaRPr lang="zh-CN" altLang="en-US"/>
          </a:p>
        </p:txBody>
      </p:sp>
      <p:sp>
        <p:nvSpPr>
          <p:cNvPr id="17" name="文本框 16">
            <a:extLst>
              <a:ext uri="{FF2B5EF4-FFF2-40B4-BE49-F238E27FC236}">
                <a16:creationId xmlns:a16="http://schemas.microsoft.com/office/drawing/2014/main" id="{629CADD7-BD90-9743-DDF7-2F221661EA2A}"/>
              </a:ext>
            </a:extLst>
          </p:cNvPr>
          <p:cNvSpPr txBox="1"/>
          <p:nvPr/>
        </p:nvSpPr>
        <p:spPr>
          <a:xfrm>
            <a:off x="6185502" y="5951249"/>
            <a:ext cx="898675"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ules</a:t>
            </a:r>
            <a:endParaRPr lang="zh-CN" altLang="en-US"/>
          </a:p>
        </p:txBody>
      </p:sp>
    </p:spTree>
    <p:extLst>
      <p:ext uri="{BB962C8B-B14F-4D97-AF65-F5344CB8AC3E}">
        <p14:creationId xmlns:p14="http://schemas.microsoft.com/office/powerpoint/2010/main" val="390224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7232"/>
            <a:ext cx="11485848" cy="1953868"/>
          </a:xfrm>
        </p:spPr>
        <p:txBody>
          <a:bodyPr/>
          <a:lstStyle/>
          <a:p>
            <a:pPr hangingPunct="0">
              <a:tabLst>
                <a:tab pos="4231005" algn="l"/>
                <a:tab pos="81915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learn English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weeks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	B. in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课外拓展提优-通.eps" descr="id:2147491759;FounderCES">
            <a:extLst>
              <a:ext uri="{FF2B5EF4-FFF2-40B4-BE49-F238E27FC236}">
                <a16:creationId xmlns:a16="http://schemas.microsoft.com/office/drawing/2014/main" id="{20CB6733-EFFB-7C0A-CEED-4A50FAFC655A}"/>
              </a:ext>
            </a:extLst>
          </p:cNvPr>
          <p:cNvPicPr>
            <a:picLocks noChangeAspect="1"/>
          </p:cNvPicPr>
          <p:nvPr/>
        </p:nvPicPr>
        <p:blipFill>
          <a:blip r:embed="rId2"/>
          <a:stretch>
            <a:fillRect/>
          </a:stretch>
        </p:blipFill>
        <p:spPr>
          <a:xfrm>
            <a:off x="360853" y="764655"/>
            <a:ext cx="7222905" cy="767588"/>
          </a:xfrm>
          <a:prstGeom prst="rect">
            <a:avLst/>
          </a:prstGeom>
        </p:spPr>
      </p:pic>
      <p:sp>
        <p:nvSpPr>
          <p:cNvPr id="5" name="文本框 4">
            <a:extLst>
              <a:ext uri="{FF2B5EF4-FFF2-40B4-BE49-F238E27FC236}">
                <a16:creationId xmlns:a16="http://schemas.microsoft.com/office/drawing/2014/main" id="{FB543F89-98D6-FEAE-E403-1E46BE567C6A}"/>
              </a:ext>
            </a:extLst>
          </p:cNvPr>
          <p:cNvSpPr txBox="1"/>
          <p:nvPr/>
        </p:nvSpPr>
        <p:spPr>
          <a:xfrm>
            <a:off x="960939" y="2314152"/>
            <a:ext cx="609306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6" name="内容占位符 1">
            <a:extLst>
              <a:ext uri="{FF2B5EF4-FFF2-40B4-BE49-F238E27FC236}">
                <a16:creationId xmlns:a16="http://schemas.microsoft.com/office/drawing/2014/main" id="{27D2482F-FA43-1375-F152-853A7E70DF7E}"/>
              </a:ext>
            </a:extLst>
          </p:cNvPr>
          <p:cNvSpPr txBox="1">
            <a:spLocks/>
          </p:cNvSpPr>
          <p:nvPr/>
        </p:nvSpPr>
        <p:spPr bwMode="auto">
          <a:xfrm>
            <a:off x="586022" y="342100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three weeks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在三周之内</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a:extLst>
              <a:ext uri="{FF2B5EF4-FFF2-40B4-BE49-F238E27FC236}">
                <a16:creationId xmlns:a16="http://schemas.microsoft.com/office/drawing/2014/main" id="{C74580CD-95DB-E971-26B7-242ECFDEEFE0}"/>
              </a:ext>
            </a:extLst>
          </p:cNvPr>
          <p:cNvSpPr txBox="1">
            <a:spLocks/>
          </p:cNvSpPr>
          <p:nvPr/>
        </p:nvSpPr>
        <p:spPr bwMode="auto">
          <a:xfrm>
            <a:off x="360854" y="4014238"/>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supermarket </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half past nine pm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closes	B. open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close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a:extLst>
              <a:ext uri="{FF2B5EF4-FFF2-40B4-BE49-F238E27FC236}">
                <a16:creationId xmlns:a16="http://schemas.microsoft.com/office/drawing/2014/main" id="{A0FE7C0A-BEC2-EC13-A4DF-6194B89DD607}"/>
              </a:ext>
            </a:extLst>
          </p:cNvPr>
          <p:cNvSpPr txBox="1">
            <a:spLocks/>
          </p:cNvSpPr>
          <p:nvPr/>
        </p:nvSpPr>
        <p:spPr bwMode="auto">
          <a:xfrm>
            <a:off x="586022" y="5294175"/>
            <a:ext cx="1126068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supermarket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是第三人称单数，因此谓语动词应该用第三人称单数形式，故选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FC540EEC-7064-F07E-A5D3-4BA119EF600B}"/>
              </a:ext>
            </a:extLst>
          </p:cNvPr>
          <p:cNvSpPr txBox="1"/>
          <p:nvPr/>
        </p:nvSpPr>
        <p:spPr>
          <a:xfrm>
            <a:off x="956262" y="4125430"/>
            <a:ext cx="6093068"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764704"/>
            <a:ext cx="11485848" cy="1307537"/>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schools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ten to eight 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0688" algn="l"/>
                <a:tab pos="64563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starts	B. start	C. 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322D0987-AF17-B869-FFE8-0AD44F722564}"/>
              </a:ext>
            </a:extLst>
          </p:cNvPr>
          <p:cNvSpPr txBox="1"/>
          <p:nvPr/>
        </p:nvSpPr>
        <p:spPr>
          <a:xfrm>
            <a:off x="648886" y="1991888"/>
            <a:ext cx="10342864"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主语</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Many schools</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是复数，因此谓语动词用原形，故选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076CF178-868E-2C07-609E-2DEFC7FAF798}"/>
              </a:ext>
            </a:extLst>
          </p:cNvPr>
          <p:cNvSpPr txBox="1"/>
          <p:nvPr/>
        </p:nvSpPr>
        <p:spPr>
          <a:xfrm>
            <a:off x="965054" y="875896"/>
            <a:ext cx="609306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altLang="en-US"/>
          </a:p>
        </p:txBody>
      </p:sp>
      <p:sp>
        <p:nvSpPr>
          <p:cNvPr id="7" name="内容占位符 4">
            <a:extLst>
              <a:ext uri="{FF2B5EF4-FFF2-40B4-BE49-F238E27FC236}">
                <a16:creationId xmlns:a16="http://schemas.microsoft.com/office/drawing/2014/main" id="{E5B04563-722B-62B0-697C-5387C79017FC}"/>
              </a:ext>
            </a:extLst>
          </p:cNvPr>
          <p:cNvSpPr txBox="1">
            <a:spLocks/>
          </p:cNvSpPr>
          <p:nvPr/>
        </p:nvSpPr>
        <p:spPr bwMode="auto">
          <a:xfrm>
            <a:off x="360854" y="2603014"/>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we going?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library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B. When	C. Where </a:t>
            </a:r>
          </a:p>
          <a:p>
            <a:pPr eaLnBrk="1" hangingPunct="0">
              <a:tabLst>
                <a:tab pos="4231005" algn="l"/>
                <a:tab pos="8191500" algn="l"/>
              </a:tabLst>
              <a:defRPr/>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eaLnBrk="1" hangingPunct="0">
              <a:tabLst>
                <a:tab pos="4231005" algn="l"/>
                <a:tab pos="8191500" algn="l"/>
              </a:tabLst>
              <a:defRPr/>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 in the library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0688" algn="l"/>
                <a:tab pos="6456363" algn="l"/>
              </a:tabLst>
              <a:defRPr/>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Not	B. Don’t	C. Can’t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E15831C9-EC66-2FBF-0BCE-DC16EB825755}"/>
              </a:ext>
            </a:extLst>
          </p:cNvPr>
          <p:cNvSpPr txBox="1"/>
          <p:nvPr/>
        </p:nvSpPr>
        <p:spPr>
          <a:xfrm>
            <a:off x="568878" y="3882014"/>
            <a:ext cx="6093068"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答句是地点，用</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where</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提问，故选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F10E4C5C-386A-8DD5-6543-4A43EF9FA9FA}"/>
              </a:ext>
            </a:extLst>
          </p:cNvPr>
          <p:cNvSpPr txBox="1"/>
          <p:nvPr/>
        </p:nvSpPr>
        <p:spPr>
          <a:xfrm>
            <a:off x="956262" y="2722998"/>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altLang="en-US"/>
          </a:p>
        </p:txBody>
      </p:sp>
      <p:sp>
        <p:nvSpPr>
          <p:cNvPr id="10" name="内容占位符 1">
            <a:extLst>
              <a:ext uri="{FF2B5EF4-FFF2-40B4-BE49-F238E27FC236}">
                <a16:creationId xmlns:a16="http://schemas.microsoft.com/office/drawing/2014/main" id="{2FB7D524-9D79-5E43-D2E4-E917FAD7A838}"/>
              </a:ext>
            </a:extLst>
          </p:cNvPr>
          <p:cNvSpPr txBox="1">
            <a:spLocks/>
          </p:cNvSpPr>
          <p:nvPr/>
        </p:nvSpPr>
        <p:spPr bwMode="auto">
          <a:xfrm>
            <a:off x="586022" y="5762592"/>
            <a:ext cx="11243537"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祈使句的否定形式为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＋动词原形＋其他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2BE95232-AAE4-507F-A3B7-D144F4D3793D}"/>
              </a:ext>
            </a:extLst>
          </p:cNvPr>
          <p:cNvSpPr txBox="1"/>
          <p:nvPr/>
        </p:nvSpPr>
        <p:spPr>
          <a:xfrm>
            <a:off x="981934" y="4646876"/>
            <a:ext cx="442512"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1139984"/>
            <a:ext cx="11485848" cy="3892861"/>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连词成句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 don’t, classroom, the, in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 </a:t>
            </a: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 closes, at, the, four, half, past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2557429D-B357-6208-0914-AA52821DF1CD}"/>
              </a:ext>
            </a:extLst>
          </p:cNvPr>
          <p:cNvSpPr txBox="1"/>
          <p:nvPr/>
        </p:nvSpPr>
        <p:spPr>
          <a:xfrm>
            <a:off x="434622" y="2421673"/>
            <a:ext cx="6093068"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Don’t talk in the classroom.</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B16FB2F5-9C86-D5C3-FF33-9FF1A839EA7B}"/>
              </a:ext>
            </a:extLst>
          </p:cNvPr>
          <p:cNvSpPr txBox="1">
            <a:spLocks/>
          </p:cNvSpPr>
          <p:nvPr/>
        </p:nvSpPr>
        <p:spPr bwMode="auto">
          <a:xfrm>
            <a:off x="360854" y="306896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可知，本句为陈述句。句意为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不要在教室里说话</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a:extLst>
              <a:ext uri="{FF2B5EF4-FFF2-40B4-BE49-F238E27FC236}">
                <a16:creationId xmlns:a16="http://schemas.microsoft.com/office/drawing/2014/main" id="{1A9F8989-1A88-7E6C-FAD7-A55BE114CDDE}"/>
              </a:ext>
            </a:extLst>
          </p:cNvPr>
          <p:cNvSpPr txBox="1">
            <a:spLocks/>
          </p:cNvSpPr>
          <p:nvPr/>
        </p:nvSpPr>
        <p:spPr bwMode="auto">
          <a:xfrm>
            <a:off x="360854" y="500440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可知，本句为陈述句。句意为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这家商店四点半关门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C8E04BBC-60D8-5D3F-653F-C13B75A2E5DD}"/>
              </a:ext>
            </a:extLst>
          </p:cNvPr>
          <p:cNvSpPr txBox="1"/>
          <p:nvPr/>
        </p:nvSpPr>
        <p:spPr>
          <a:xfrm>
            <a:off x="399018" y="4444324"/>
            <a:ext cx="609306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The shop closes at half past four.</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08559-1C7D-AC55-9D77-15E8BAD99010}"/>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31D405BF-F196-6DCE-CD97-3E2F2FCC2E2B}"/>
              </a:ext>
            </a:extLst>
          </p:cNvPr>
          <p:cNvSpPr>
            <a:spLocks noGrp="1"/>
          </p:cNvSpPr>
          <p:nvPr>
            <p:ph idx="1"/>
          </p:nvPr>
        </p:nvSpPr>
        <p:spPr>
          <a:xfrm>
            <a:off x="360854" y="1456064"/>
            <a:ext cx="11485848" cy="3246530"/>
          </a:xfrm>
        </p:spPr>
        <p:txBody>
          <a:bodyPr/>
          <a:lstStyle/>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come, please, line, and, stand, in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learn, to, English, easy, I, think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a:extLst>
              <a:ext uri="{FF2B5EF4-FFF2-40B4-BE49-F238E27FC236}">
                <a16:creationId xmlns:a16="http://schemas.microsoft.com/office/drawing/2014/main" id="{555A6088-5B5E-84BC-67C9-C53442DC2975}"/>
              </a:ext>
            </a:extLst>
          </p:cNvPr>
          <p:cNvSpPr txBox="1">
            <a:spLocks/>
          </p:cNvSpPr>
          <p:nvPr/>
        </p:nvSpPr>
        <p:spPr bwMode="auto">
          <a:xfrm>
            <a:off x="360854" y="274576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可知，本句为陈述句。句意为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请来这里排队</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21D1A20B-A376-8805-2076-4B4622C0CA8C}"/>
              </a:ext>
            </a:extLst>
          </p:cNvPr>
          <p:cNvSpPr txBox="1"/>
          <p:nvPr/>
        </p:nvSpPr>
        <p:spPr>
          <a:xfrm>
            <a:off x="425830" y="2110929"/>
            <a:ext cx="6093068"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Please come here and stand in line.</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7">
            <a:extLst>
              <a:ext uri="{FF2B5EF4-FFF2-40B4-BE49-F238E27FC236}">
                <a16:creationId xmlns:a16="http://schemas.microsoft.com/office/drawing/2014/main" id="{A720E935-408A-7A65-0D35-3E3AF99B3B9B}"/>
              </a:ext>
            </a:extLst>
          </p:cNvPr>
          <p:cNvSpPr txBox="1">
            <a:spLocks/>
          </p:cNvSpPr>
          <p:nvPr/>
        </p:nvSpPr>
        <p:spPr bwMode="auto">
          <a:xfrm>
            <a:off x="360854" y="464436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可知，本句为陈述句。句意为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我认为英语很好学</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6D5110A0-3BF8-D65D-DA6F-E1BE624242FF}"/>
              </a:ext>
            </a:extLst>
          </p:cNvPr>
          <p:cNvSpPr txBox="1"/>
          <p:nvPr/>
        </p:nvSpPr>
        <p:spPr>
          <a:xfrm>
            <a:off x="425830" y="4103558"/>
            <a:ext cx="609306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I think English is easy to learn.</a:t>
            </a:r>
            <a:endParaRPr lang="zh-CN" altLang="en-US"/>
          </a:p>
        </p:txBody>
      </p:sp>
    </p:spTree>
    <p:extLst>
      <p:ext uri="{BB962C8B-B14F-4D97-AF65-F5344CB8AC3E}">
        <p14:creationId xmlns:p14="http://schemas.microsoft.com/office/powerpoint/2010/main" val="424363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P spid="8"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EF20006-CEBD-C359-C0C0-1864C36D63DC}"/>
              </a:ext>
            </a:extLst>
          </p:cNvPr>
          <p:cNvSpPr>
            <a:spLocks noGrp="1"/>
          </p:cNvSpPr>
          <p:nvPr>
            <p:ph idx="1"/>
          </p:nvPr>
        </p:nvSpPr>
        <p:spPr>
          <a:xfrm>
            <a:off x="360854" y="1139984"/>
            <a:ext cx="11485848" cy="461664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从方框中选择合适的句子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1163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And please be quiet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I have a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Let’s hurry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Keep books dry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 No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the library is about to close.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ea typeface="宋体" panose="02010600030101010101" pitchFamily="2" charset="-122"/>
                <a:cs typeface="Times New Roman" panose="02020603050405020304" pitchFamily="18" charset="0"/>
              </a:rPr>
              <a:t>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to stand in line to return these books first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join the line at the desk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a:extLst>
              <a:ext uri="{FF2B5EF4-FFF2-40B4-BE49-F238E27FC236}">
                <a16:creationId xmlns:a16="http://schemas.microsoft.com/office/drawing/2014/main" id="{AFD564CF-9BC6-03FD-25FE-BB10B1500301}"/>
              </a:ext>
            </a:extLst>
          </p:cNvPr>
          <p:cNvSpPr/>
          <p:nvPr/>
        </p:nvSpPr>
        <p:spPr bwMode="auto">
          <a:xfrm>
            <a:off x="406574" y="1953672"/>
            <a:ext cx="11377264" cy="115212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4" name="文本框 3">
            <a:extLst>
              <a:ext uri="{FF2B5EF4-FFF2-40B4-BE49-F238E27FC236}">
                <a16:creationId xmlns:a16="http://schemas.microsoft.com/office/drawing/2014/main" id="{16E67C96-DC61-C424-1F00-F7697BFA7F1B}"/>
              </a:ext>
            </a:extLst>
          </p:cNvPr>
          <p:cNvSpPr txBox="1"/>
          <p:nvPr/>
        </p:nvSpPr>
        <p:spPr>
          <a:xfrm>
            <a:off x="7247334" y="3228981"/>
            <a:ext cx="64807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6" name="内容占位符 1">
            <a:extLst>
              <a:ext uri="{FF2B5EF4-FFF2-40B4-BE49-F238E27FC236}">
                <a16:creationId xmlns:a16="http://schemas.microsoft.com/office/drawing/2014/main" id="{8F86ABEF-91D6-B68E-BCFC-026AA0B8DD2D}"/>
              </a:ext>
            </a:extLst>
          </p:cNvPr>
          <p:cNvSpPr txBox="1">
            <a:spLocks/>
          </p:cNvSpPr>
          <p:nvPr/>
        </p:nvSpPr>
        <p:spPr bwMode="auto">
          <a:xfrm>
            <a:off x="360854" y="3717223"/>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前句说图书馆快要关门了，所以本句句意为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我们快点吧</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33659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EB46A-9BE6-98CD-D6C9-09B3D6858653}"/>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122CB02D-1721-273D-6B45-01E37846C22E}"/>
              </a:ext>
            </a:extLst>
          </p:cNvPr>
          <p:cNvSpPr>
            <a:spLocks noGrp="1"/>
          </p:cNvSpPr>
          <p:nvPr>
            <p:ph idx="1"/>
          </p:nvPr>
        </p:nvSpPr>
        <p:spPr>
          <a:xfrm>
            <a:off x="360854" y="1976051"/>
            <a:ext cx="11485848" cy="2506455"/>
          </a:xfrm>
        </p:spPr>
        <p:txBody>
          <a:bodyPr/>
          <a:lstStyle/>
          <a:p>
            <a:pPr hangingPunct="0">
              <a:tabLst>
                <a:tab pos="4231005" algn="l"/>
                <a:tab pos="8191500" algn="l"/>
              </a:tabLst>
            </a:pPr>
            <a:r>
              <a:rPr lang="en-US" altLang="zh-CN" sz="27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Librarian</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sz="27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returning these?</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7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sz="27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t>
            </a:r>
            <a:r>
              <a:rPr lang="en-US" altLang="zh-CN" sz="27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7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book got a little wet</a:t>
            </a:r>
            <a:r>
              <a:rPr lang="en-US" altLang="zh-CN" sz="27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sz="27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7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Librarian</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7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be careful next time. Remember the rule </a:t>
            </a:r>
            <a:r>
              <a:rPr lang="en-US" altLang="zh-CN" sz="2700">
                <a:solidFill>
                  <a:srgbClr val="000000"/>
                </a:solidFill>
                <a:ea typeface="宋体" panose="02010600030101010101" pitchFamily="2" charset="-122"/>
                <a:cs typeface="Times New Roman" panose="02020603050405020304" pitchFamily="18" charset="0"/>
              </a:rPr>
              <a:t>“</a:t>
            </a:r>
            <a:r>
              <a:rPr lang="en-US" altLang="zh-CN" sz="27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7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ea typeface="宋体" panose="02010600030101010101" pitchFamily="2" charset="-122"/>
                <a:cs typeface="Times New Roman" panose="02020603050405020304" pitchFamily="18" charset="0"/>
              </a:rPr>
              <a:t>”</a:t>
            </a:r>
            <a:endParaRPr lang="zh-CN" altLang="zh-CN" sz="2700">
              <a:solidFill>
                <a:srgbClr val="000000"/>
              </a:solidFill>
              <a:ea typeface="宋体" panose="02010600030101010101" pitchFamily="2" charset="-122"/>
              <a:cs typeface="Times New Roman" panose="02020603050405020304" pitchFamily="18" charset="0"/>
            </a:endParaRPr>
          </a:p>
        </p:txBody>
      </p:sp>
      <p:sp>
        <p:nvSpPr>
          <p:cNvPr id="4" name="内容占位符 3">
            <a:extLst>
              <a:ext uri="{FF2B5EF4-FFF2-40B4-BE49-F238E27FC236}">
                <a16:creationId xmlns:a16="http://schemas.microsoft.com/office/drawing/2014/main" id="{8861B6B3-1B94-A400-C1F3-649F7E503036}"/>
              </a:ext>
            </a:extLst>
          </p:cNvPr>
          <p:cNvSpPr txBox="1">
            <a:spLocks/>
          </p:cNvSpPr>
          <p:nvPr/>
        </p:nvSpPr>
        <p:spPr bwMode="auto">
          <a:xfrm>
            <a:off x="315406" y="3265920"/>
            <a:ext cx="11485848" cy="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根据后句</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这本书有一点湿</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可知，本句句意为</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我有一个问题</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7F8B82FF-F1E5-C8F0-66F0-B6ABF7D52C5D}"/>
              </a:ext>
            </a:extLst>
          </p:cNvPr>
          <p:cNvSpPr txBox="1"/>
          <p:nvPr/>
        </p:nvSpPr>
        <p:spPr>
          <a:xfrm>
            <a:off x="4240928" y="2724770"/>
            <a:ext cx="648072" cy="523220"/>
          </a:xfrm>
          <a:prstGeom prst="rect">
            <a:avLst/>
          </a:prstGeom>
          <a:noFill/>
        </p:spPr>
        <p:txBody>
          <a:bodyPr wrap="square">
            <a:spAutoFit/>
          </a:bodyPr>
          <a:lstStyle/>
          <a:p>
            <a:r>
              <a:rPr lang="en-US" altLang="zh-CN" sz="2700" b="1">
                <a:solidFill>
                  <a:srgbClr val="FF0000"/>
                </a:solidFill>
                <a:effectLst/>
              </a:rPr>
              <a:t>B</a:t>
            </a:r>
            <a:endParaRPr lang="zh-CN" altLang="en-US" sz="2700"/>
          </a:p>
        </p:txBody>
      </p:sp>
      <p:sp>
        <p:nvSpPr>
          <p:cNvPr id="7" name="文本框 6">
            <a:extLst>
              <a:ext uri="{FF2B5EF4-FFF2-40B4-BE49-F238E27FC236}">
                <a16:creationId xmlns:a16="http://schemas.microsoft.com/office/drawing/2014/main" id="{A4CCF829-5629-6BF2-7A5D-89CD377BE9EE}"/>
              </a:ext>
            </a:extLst>
          </p:cNvPr>
          <p:cNvSpPr txBox="1"/>
          <p:nvPr/>
        </p:nvSpPr>
        <p:spPr>
          <a:xfrm>
            <a:off x="2962426" y="3951752"/>
            <a:ext cx="504056" cy="523220"/>
          </a:xfrm>
          <a:prstGeom prst="rect">
            <a:avLst/>
          </a:prstGeom>
          <a:noFill/>
        </p:spPr>
        <p:txBody>
          <a:bodyPr wrap="square">
            <a:spAutoFit/>
          </a:bodyPr>
          <a:lstStyle/>
          <a:p>
            <a:r>
              <a:rPr lang="en-US" altLang="zh-CN" sz="2700" b="1">
                <a:solidFill>
                  <a:srgbClr val="FF0000"/>
                </a:solidFill>
                <a:effectLst/>
              </a:rPr>
              <a:t>E</a:t>
            </a:r>
            <a:endParaRPr lang="zh-CN" altLang="en-US" sz="2700"/>
          </a:p>
        </p:txBody>
      </p:sp>
      <p:sp>
        <p:nvSpPr>
          <p:cNvPr id="8" name="内容占位符 7">
            <a:extLst>
              <a:ext uri="{FF2B5EF4-FFF2-40B4-BE49-F238E27FC236}">
                <a16:creationId xmlns:a16="http://schemas.microsoft.com/office/drawing/2014/main" id="{5D90A73B-5629-F875-CF88-4ABAB5E868B1}"/>
              </a:ext>
            </a:extLst>
          </p:cNvPr>
          <p:cNvSpPr txBox="1">
            <a:spLocks/>
          </p:cNvSpPr>
          <p:nvPr/>
        </p:nvSpPr>
        <p:spPr bwMode="auto">
          <a:xfrm>
            <a:off x="360854" y="4428754"/>
            <a:ext cx="11485848" cy="63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sz="2700" b="1">
                <a:solidFill>
                  <a:srgbClr val="FF0000"/>
                </a:solidFill>
                <a:latin typeface="Times New Roman" panose="02020603050405020304" pitchFamily="18" charset="0"/>
                <a:ea typeface="宋体" panose="02010600030101010101" pitchFamily="2" charset="-122"/>
              </a:rPr>
              <a:t>3</a:t>
            </a:r>
            <a:r>
              <a:rPr lang="en-US" altLang="zh-CN" sz="2700" b="1">
                <a:solidFill>
                  <a:srgbClr val="FF0000"/>
                </a:solidFill>
                <a:effectLst/>
                <a:latin typeface="Times New Roman" panose="02020603050405020304" pitchFamily="18" charset="0"/>
                <a:ea typeface="宋体" panose="02010600030101010101" pitchFamily="2" charset="-122"/>
              </a:rPr>
              <a:t>. </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根据后句</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下次注意一点就行了</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可知，本句句意为</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没关系</a:t>
            </a:r>
            <a:r>
              <a:rPr lang="en-US" altLang="zh-CN" sz="2700"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700"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8">
            <a:extLst>
              <a:ext uri="{FF2B5EF4-FFF2-40B4-BE49-F238E27FC236}">
                <a16:creationId xmlns:a16="http://schemas.microsoft.com/office/drawing/2014/main" id="{11AD84EC-BA9C-0B0F-7525-CEE59E697C0A}"/>
              </a:ext>
            </a:extLst>
          </p:cNvPr>
          <p:cNvSpPr txBox="1">
            <a:spLocks/>
          </p:cNvSpPr>
          <p:nvPr/>
        </p:nvSpPr>
        <p:spPr bwMode="auto">
          <a:xfrm>
            <a:off x="352068" y="505186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sz="2700" b="1">
                <a:solidFill>
                  <a:srgbClr val="FF0000"/>
                </a:solidFill>
                <a:effectLst/>
                <a:latin typeface="Times New Roman" panose="02020603050405020304" pitchFamily="18" charset="0"/>
                <a:ea typeface="宋体" panose="02010600030101010101" pitchFamily="2" charset="-122"/>
              </a:rPr>
              <a:t>4. </a:t>
            </a:r>
            <a:r>
              <a:rPr lang="zh-CN"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根据前句</a:t>
            </a:r>
            <a:r>
              <a:rPr lang="en-US" altLang="zh-CN" sz="27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记住这个规则</a:t>
            </a:r>
            <a:r>
              <a:rPr lang="en-US" altLang="zh-CN" sz="27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可知，本句应为祈使句，句意为</a:t>
            </a:r>
            <a:r>
              <a:rPr lang="en-US" altLang="zh-CN" sz="27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请保持书本干燥</a:t>
            </a:r>
            <a:r>
              <a:rPr lang="en-US" altLang="zh-CN" sz="27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7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B3F26025-C3F7-0043-7108-2255F9985EA8}"/>
              </a:ext>
            </a:extLst>
          </p:cNvPr>
          <p:cNvSpPr txBox="1"/>
          <p:nvPr/>
        </p:nvSpPr>
        <p:spPr>
          <a:xfrm>
            <a:off x="10811874" y="3948687"/>
            <a:ext cx="504056" cy="523220"/>
          </a:xfrm>
          <a:prstGeom prst="rect">
            <a:avLst/>
          </a:prstGeom>
          <a:noFill/>
        </p:spPr>
        <p:txBody>
          <a:bodyPr wrap="square">
            <a:spAutoFit/>
          </a:bodyPr>
          <a:lstStyle/>
          <a:p>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en-US"/>
          </a:p>
        </p:txBody>
      </p:sp>
      <p:sp>
        <p:nvSpPr>
          <p:cNvPr id="6" name="内容占位符 1">
            <a:extLst>
              <a:ext uri="{FF2B5EF4-FFF2-40B4-BE49-F238E27FC236}">
                <a16:creationId xmlns:a16="http://schemas.microsoft.com/office/drawing/2014/main" id="{8F12341C-5934-52EE-ECD4-F09B4A59B53C}"/>
              </a:ext>
            </a:extLst>
          </p:cNvPr>
          <p:cNvSpPr txBox="1">
            <a:spLocks/>
          </p:cNvSpPr>
          <p:nvPr/>
        </p:nvSpPr>
        <p:spPr bwMode="auto">
          <a:xfrm>
            <a:off x="360854" y="692696"/>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1163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And please be quiet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I have a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Let’s hurry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Keep books dry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 No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
        <p:nvSpPr>
          <p:cNvPr id="10" name="矩形 9">
            <a:extLst>
              <a:ext uri="{FF2B5EF4-FFF2-40B4-BE49-F238E27FC236}">
                <a16:creationId xmlns:a16="http://schemas.microsoft.com/office/drawing/2014/main" id="{F47BCD04-28A5-B877-F984-B1093031EB8C}"/>
              </a:ext>
            </a:extLst>
          </p:cNvPr>
          <p:cNvSpPr/>
          <p:nvPr/>
        </p:nvSpPr>
        <p:spPr bwMode="auto">
          <a:xfrm>
            <a:off x="406574" y="830616"/>
            <a:ext cx="11377264" cy="115212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Tree>
    <p:extLst>
      <p:ext uri="{BB962C8B-B14F-4D97-AF65-F5344CB8AC3E}">
        <p14:creationId xmlns:p14="http://schemas.microsoft.com/office/powerpoint/2010/main" val="352500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3BD75F-31CD-AE79-4788-997BC71F0365}"/>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4D47FC55-5653-8ECC-44C9-349719615391}"/>
              </a:ext>
            </a:extLst>
          </p:cNvPr>
          <p:cNvSpPr>
            <a:spLocks noGrp="1"/>
          </p:cNvSpPr>
          <p:nvPr>
            <p:ph idx="1"/>
          </p:nvPr>
        </p:nvSpPr>
        <p:spPr>
          <a:xfrm>
            <a:off x="360854" y="2407528"/>
            <a:ext cx="11485848" cy="2677656"/>
          </a:xfrm>
        </p:spPr>
        <p:txBody>
          <a:bodyPr/>
          <a:lstStyle/>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will. Sorry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Librarian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okay. Oh.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are reading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 it. Thanks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9">
            <a:extLst>
              <a:ext uri="{FF2B5EF4-FFF2-40B4-BE49-F238E27FC236}">
                <a16:creationId xmlns:a16="http://schemas.microsoft.com/office/drawing/2014/main" id="{2F08A8B8-7C12-35A2-96FA-1DC88EEEA39B}"/>
              </a:ext>
            </a:extLst>
          </p:cNvPr>
          <p:cNvSpPr txBox="1">
            <a:spLocks/>
          </p:cNvSpPr>
          <p:nvPr/>
        </p:nvSpPr>
        <p:spPr bwMode="auto">
          <a:xfrm>
            <a:off x="360854" y="3679179"/>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根据后句</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别人正在读书</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可知，本句句意为</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请保持安静</a:t>
            </a:r>
            <a:r>
              <a:rPr lang="en-US" altLang="zh-CN" b="1" spc="-10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DFA0F1CE-25F3-E831-58A0-6952DB18E6DD}"/>
              </a:ext>
            </a:extLst>
          </p:cNvPr>
          <p:cNvSpPr txBox="1"/>
          <p:nvPr/>
        </p:nvSpPr>
        <p:spPr>
          <a:xfrm>
            <a:off x="5015086" y="3181337"/>
            <a:ext cx="454918" cy="523220"/>
          </a:xfrm>
          <a:prstGeom prst="rect">
            <a:avLst/>
          </a:prstGeom>
          <a:noFill/>
        </p:spPr>
        <p:txBody>
          <a:bodyPr wrap="square">
            <a:spAutoFit/>
          </a:bodyPr>
          <a:lstStyle/>
          <a:p>
            <a:r>
              <a:rPr lang="en-US" altLang="zh-CN" b="1" spc="-1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en-US"/>
          </a:p>
        </p:txBody>
      </p:sp>
      <p:sp>
        <p:nvSpPr>
          <p:cNvPr id="3" name="内容占位符 1">
            <a:extLst>
              <a:ext uri="{FF2B5EF4-FFF2-40B4-BE49-F238E27FC236}">
                <a16:creationId xmlns:a16="http://schemas.microsoft.com/office/drawing/2014/main" id="{5B59BE7E-7CFF-F1E5-E2B0-58656514FE19}"/>
              </a:ext>
            </a:extLst>
          </p:cNvPr>
          <p:cNvSpPr txBox="1">
            <a:spLocks/>
          </p:cNvSpPr>
          <p:nvPr/>
        </p:nvSpPr>
        <p:spPr bwMode="auto">
          <a:xfrm>
            <a:off x="360854" y="1152176"/>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11638"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And please be quiet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I have a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Let’s hurry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Keep books dry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 No problem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
        <p:nvSpPr>
          <p:cNvPr id="4" name="矩形 3">
            <a:extLst>
              <a:ext uri="{FF2B5EF4-FFF2-40B4-BE49-F238E27FC236}">
                <a16:creationId xmlns:a16="http://schemas.microsoft.com/office/drawing/2014/main" id="{4FBE84B1-D16F-527E-E7B0-173CCDD8FB51}"/>
              </a:ext>
            </a:extLst>
          </p:cNvPr>
          <p:cNvSpPr/>
          <p:nvPr/>
        </p:nvSpPr>
        <p:spPr bwMode="auto">
          <a:xfrm>
            <a:off x="406574" y="1290096"/>
            <a:ext cx="11377264" cy="115212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Tree>
    <p:extLst>
      <p:ext uri="{BB962C8B-B14F-4D97-AF65-F5344CB8AC3E}">
        <p14:creationId xmlns:p14="http://schemas.microsoft.com/office/powerpoint/2010/main" val="2842855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702481"/>
            <a:ext cx="11485848" cy="4376198"/>
          </a:xfrm>
        </p:spPr>
        <p:txBody>
          <a:bodyPr/>
          <a:lstStyle/>
          <a:p>
            <a:pPr hangingPunct="0">
              <a:tabLst>
                <a:tab pos="4231005" algn="l"/>
                <a:tab pos="8191500" algn="l"/>
              </a:tabLst>
            </a:pPr>
            <a:r>
              <a:rPr lang="zh-CN" altLang="zh-CN" sz="27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阅读短文</a:t>
            </a:r>
            <a:r>
              <a:rPr lang="zh-CN" altLang="zh-CN" sz="27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7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回答下列各题。</a:t>
            </a:r>
            <a:endParaRPr lang="zh-CN" altLang="zh-CN" sz="27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sz="27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Borrowing</a:t>
            </a:r>
            <a:r>
              <a:rPr lang="en-US" altLang="zh-CN" sz="27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endParaRPr lang="zh-CN" altLang="zh-CN" sz="27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20725"/>
            <a:r>
              <a:rPr lang="en-US" altLang="zh-CN" sz="2700" dirty="0">
                <a:solidFill>
                  <a:srgbClr val="000000"/>
                </a:solidFill>
                <a:latin typeface="Times New Roman" panose="02020603050405020304" pitchFamily="18" charset="0"/>
                <a:ea typeface="宋体" panose="02010600030101010101" pitchFamily="2" charset="-122"/>
              </a:rPr>
              <a:t>Jim wants to borrow a book from the school library. He comes to the library with Jack. They can’t see any librarians in it, but only some robots standing there. Then Jim says to one of these robots, “Hey, give me the book</a:t>
            </a:r>
            <a:r>
              <a:rPr lang="en-US" altLang="zh-CN" sz="2700" dirty="0">
                <a:solidFill>
                  <a:srgbClr val="000000"/>
                </a:solidFill>
                <a:latin typeface="宋体" panose="02010600030101010101" pitchFamily="2" charset="-122"/>
                <a:cs typeface="Times New Roman" panose="02020603050405020304" pitchFamily="18" charset="0"/>
              </a:rPr>
              <a:t>.</a:t>
            </a:r>
            <a:r>
              <a:rPr lang="en-US" altLang="zh-CN" sz="2700" dirty="0">
                <a:solidFill>
                  <a:srgbClr val="000000"/>
                </a:solidFill>
                <a:latin typeface="+mn-ea"/>
              </a:rPr>
              <a:t>”</a:t>
            </a:r>
            <a:r>
              <a:rPr lang="en-US" altLang="zh-CN" sz="2700" dirty="0">
                <a:solidFill>
                  <a:srgbClr val="000000"/>
                </a:solidFill>
                <a:latin typeface="Times New Roman" panose="02020603050405020304" pitchFamily="18" charset="0"/>
                <a:ea typeface="宋体" panose="02010600030101010101" pitchFamily="2" charset="-122"/>
              </a:rPr>
              <a:t> But the robot doesn’t work. Then Jack tells him, “You must say </a:t>
            </a:r>
            <a:r>
              <a:rPr lang="en-US" altLang="zh-CN" sz="2700" dirty="0">
                <a:solidFill>
                  <a:srgbClr val="000000"/>
                </a:solidFill>
                <a:latin typeface="宋体" panose="02010600030101010101" pitchFamily="2" charset="-122"/>
                <a:cs typeface="Times New Roman" panose="02020603050405020304" pitchFamily="18" charset="0"/>
              </a:rPr>
              <a:t>‘</a:t>
            </a:r>
            <a:r>
              <a:rPr lang="en-US" altLang="zh-CN" sz="2700" dirty="0">
                <a:solidFill>
                  <a:srgbClr val="000000"/>
                </a:solidFill>
                <a:latin typeface="Times New Roman" panose="02020603050405020304" pitchFamily="18" charset="0"/>
                <a:ea typeface="宋体" panose="02010600030101010101" pitchFamily="2" charset="-122"/>
              </a:rPr>
              <a:t>please’ first when you want to borrow something from him</a:t>
            </a:r>
            <a:r>
              <a:rPr lang="en-US" altLang="zh-CN" sz="2700" dirty="0">
                <a:solidFill>
                  <a:srgbClr val="000000"/>
                </a:solidFill>
                <a:latin typeface="宋体" panose="02010600030101010101" pitchFamily="2" charset="-122"/>
                <a:cs typeface="Times New Roman" panose="02020603050405020304" pitchFamily="18" charset="0"/>
              </a:rPr>
              <a:t>.</a:t>
            </a:r>
            <a:r>
              <a:rPr lang="en-US" altLang="zh-CN" sz="2700" dirty="0">
                <a:solidFill>
                  <a:srgbClr val="000000"/>
                </a:solidFill>
                <a:latin typeface="+mn-ea"/>
              </a:rPr>
              <a:t>”</a:t>
            </a:r>
            <a:r>
              <a:rPr lang="en-US" altLang="zh-CN" sz="2700" dirty="0">
                <a:solidFill>
                  <a:srgbClr val="000000"/>
                </a:solidFill>
                <a:latin typeface="Times New Roman" panose="02020603050405020304" pitchFamily="18" charset="0"/>
                <a:ea typeface="宋体" panose="02010600030101010101" pitchFamily="2" charset="-122"/>
              </a:rPr>
              <a:t> So Jim does.</a:t>
            </a:r>
            <a:endParaRPr lang="zh-CN" altLang="en-US" sz="2700" dirty="0"/>
          </a:p>
        </p:txBody>
      </p:sp>
      <p:pic>
        <p:nvPicPr>
          <p:cNvPr id="6"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890527"/>
            <a:ext cx="9478768" cy="785568"/>
          </a:xfrm>
          <a:prstGeom prst="rect">
            <a:avLst/>
          </a:prstGeom>
        </p:spPr>
      </p:pic>
    </p:spTree>
    <p:extLst>
      <p:ext uri="{BB962C8B-B14F-4D97-AF65-F5344CB8AC3E}">
        <p14:creationId xmlns:p14="http://schemas.microsoft.com/office/powerpoint/2010/main" val="2850229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单元目标导航.eps">
            <a:extLst>
              <a:ext uri="{FF2B5EF4-FFF2-40B4-BE49-F238E27FC236}">
                <a16:creationId xmlns:a16="http://schemas.microsoft.com/office/drawing/2014/main" id="{AF377778-A0A0-C98A-318D-6EE98BBE7FFF}"/>
              </a:ext>
            </a:extLst>
          </p:cNvPr>
          <p:cNvPicPr>
            <a:picLocks noChangeAspect="1"/>
          </p:cNvPicPr>
          <p:nvPr/>
        </p:nvPicPr>
        <p:blipFill>
          <a:blip r:embed="rId2"/>
          <a:stretch>
            <a:fillRect/>
          </a:stretch>
        </p:blipFill>
        <p:spPr>
          <a:xfrm>
            <a:off x="356430" y="2138418"/>
            <a:ext cx="11499416" cy="527632"/>
          </a:xfrm>
          <a:prstGeom prst="rect">
            <a:avLst/>
          </a:prstGeom>
        </p:spPr>
      </p:pic>
      <p:graphicFrame>
        <p:nvGraphicFramePr>
          <p:cNvPr id="2" name="表格 1">
            <a:extLst>
              <a:ext uri="{FF2B5EF4-FFF2-40B4-BE49-F238E27FC236}">
                <a16:creationId xmlns:a16="http://schemas.microsoft.com/office/drawing/2014/main" id="{9647FA46-5628-26EE-6E2B-F0707DEC27FA}"/>
              </a:ext>
            </a:extLst>
          </p:cNvPr>
          <p:cNvGraphicFramePr>
            <a:graphicFrameLocks noGrp="1"/>
          </p:cNvGraphicFramePr>
          <p:nvPr>
            <p:extLst>
              <p:ext uri="{D42A27DB-BD31-4B8C-83A1-F6EECF244321}">
                <p14:modId xmlns:p14="http://schemas.microsoft.com/office/powerpoint/2010/main" val="2785986755"/>
              </p:ext>
            </p:extLst>
          </p:nvPr>
        </p:nvGraphicFramePr>
        <p:xfrm>
          <a:off x="361999" y="2669906"/>
          <a:ext cx="11499415" cy="1920240"/>
        </p:xfrm>
        <a:graphic>
          <a:graphicData uri="http://schemas.openxmlformats.org/drawingml/2006/table">
            <a:tbl>
              <a:tblPr firstRow="1" firstCol="1" bandRow="1"/>
              <a:tblGrid>
                <a:gridCol w="459977">
                  <a:extLst>
                    <a:ext uri="{9D8B030D-6E8A-4147-A177-3AD203B41FA5}">
                      <a16:colId xmlns:a16="http://schemas.microsoft.com/office/drawing/2014/main" val="1771067176"/>
                    </a:ext>
                  </a:extLst>
                </a:gridCol>
                <a:gridCol w="11039438">
                  <a:extLst>
                    <a:ext uri="{9D8B030D-6E8A-4147-A177-3AD203B41FA5}">
                      <a16:colId xmlns:a16="http://schemas.microsoft.com/office/drawing/2014/main" val="4257825836"/>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祈使句通常读降调。</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021263" algn="l"/>
                          <a:tab pos="819150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Please hurry. </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 </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the library rules. </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5021263" algn="l"/>
                          <a:tab pos="819150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 straight on</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Don’t turn right here</a:t>
                      </a:r>
                      <a:r>
                        <a:rPr lang="zh-CN" sz="28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8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1331708251"/>
                  </a:ext>
                </a:extLst>
              </a:tr>
            </a:tbl>
          </a:graphicData>
        </a:graphic>
      </p:graphicFrame>
    </p:spTree>
    <p:extLst>
      <p:ext uri="{BB962C8B-B14F-4D97-AF65-F5344CB8AC3E}">
        <p14:creationId xmlns:p14="http://schemas.microsoft.com/office/powerpoint/2010/main" val="25906253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2047488"/>
            <a:ext cx="11485848" cy="2677656"/>
          </a:xfrm>
        </p:spPr>
        <p:txBody>
          <a:bodyPr/>
          <a:lstStyle/>
          <a:p>
            <a:pPr hangingPunct="0">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robot brings the book. But this time Jim can’t take the book out of the robot’s hand. Jack tells him again, “You must say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before you take the book</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mn-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Jim says, “Oh, thank you very much,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Robot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mn-ea"/>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robot smiles and gives the book to him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764704"/>
            <a:ext cx="11485848" cy="324217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根据短文内容，判断句子正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comes to the library with Jack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some librarians in the library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89AC9500-FF4C-51E0-0832-8BA436B004EC}"/>
              </a:ext>
            </a:extLst>
          </p:cNvPr>
          <p:cNvSpPr txBox="1"/>
          <p:nvPr/>
        </p:nvSpPr>
        <p:spPr>
          <a:xfrm>
            <a:off x="964708" y="1522673"/>
            <a:ext cx="609600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T</a:t>
            </a:r>
            <a:endParaRPr lang="zh-CN" altLang="en-US"/>
          </a:p>
        </p:txBody>
      </p:sp>
      <p:sp>
        <p:nvSpPr>
          <p:cNvPr id="13" name="内容占位符 12">
            <a:extLst>
              <a:ext uri="{FF2B5EF4-FFF2-40B4-BE49-F238E27FC236}">
                <a16:creationId xmlns:a16="http://schemas.microsoft.com/office/drawing/2014/main" id="{D84C7554-31B8-CCCD-3C10-68DA381C3D51}"/>
              </a:ext>
            </a:extLst>
          </p:cNvPr>
          <p:cNvSpPr txBox="1">
            <a:spLocks/>
          </p:cNvSpPr>
          <p:nvPr/>
        </p:nvSpPr>
        <p:spPr bwMode="auto">
          <a:xfrm>
            <a:off x="586022" y="2072503"/>
            <a:ext cx="1126068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comes to the library with Jack.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可知，吉姆和杰克一起去图书馆，故填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内容占位符 15">
            <a:extLst>
              <a:ext uri="{FF2B5EF4-FFF2-40B4-BE49-F238E27FC236}">
                <a16:creationId xmlns:a16="http://schemas.microsoft.com/office/drawing/2014/main" id="{9A90A0B1-87D5-EDAE-3A32-E8460AE1FD52}"/>
              </a:ext>
            </a:extLst>
          </p:cNvPr>
          <p:cNvSpPr txBox="1">
            <a:spLocks/>
          </p:cNvSpPr>
          <p:nvPr/>
        </p:nvSpPr>
        <p:spPr bwMode="auto">
          <a:xfrm>
            <a:off x="587188" y="3944711"/>
            <a:ext cx="1126068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can’t see any librarians in it.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可知，他们没有看见图书管理员，故填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28DBDA75-4692-DDF3-C636-D5734E5FC922}"/>
              </a:ext>
            </a:extLst>
          </p:cNvPr>
          <p:cNvSpPr txBox="1"/>
          <p:nvPr/>
        </p:nvSpPr>
        <p:spPr>
          <a:xfrm>
            <a:off x="991643" y="3423541"/>
            <a:ext cx="567059"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endParaRPr lang="zh-CN" altLang="en-US"/>
          </a:p>
        </p:txBody>
      </p:sp>
      <p:sp>
        <p:nvSpPr>
          <p:cNvPr id="7" name="内容占位符 1">
            <a:extLst>
              <a:ext uri="{FF2B5EF4-FFF2-40B4-BE49-F238E27FC236}">
                <a16:creationId xmlns:a16="http://schemas.microsoft.com/office/drawing/2014/main" id="{F910515C-C166-1BB6-BBF0-A5155E67C285}"/>
              </a:ext>
            </a:extLst>
          </p:cNvPr>
          <p:cNvSpPr txBox="1">
            <a:spLocks/>
          </p:cNvSpPr>
          <p:nvPr/>
        </p:nvSpPr>
        <p:spPr bwMode="auto">
          <a:xfrm>
            <a:off x="360854" y="519334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says “thank you” to the robot at last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最后</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7" name="内容占位符 16">
            <a:extLst>
              <a:ext uri="{FF2B5EF4-FFF2-40B4-BE49-F238E27FC236}">
                <a16:creationId xmlns:a16="http://schemas.microsoft.com/office/drawing/2014/main" id="{4124E023-D106-B637-4FF3-FA8336DCB053}"/>
              </a:ext>
            </a:extLst>
          </p:cNvPr>
          <p:cNvSpPr txBox="1">
            <a:spLocks/>
          </p:cNvSpPr>
          <p:nvPr/>
        </p:nvSpPr>
        <p:spPr bwMode="auto">
          <a:xfrm>
            <a:off x="586022" y="5826363"/>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Jim does.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可知，吉姆说了谢谢，故填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2001B803-8DAF-EC39-6986-AD9F464BD29A}"/>
              </a:ext>
            </a:extLst>
          </p:cNvPr>
          <p:cNvSpPr txBox="1"/>
          <p:nvPr/>
        </p:nvSpPr>
        <p:spPr>
          <a:xfrm>
            <a:off x="973673" y="5309036"/>
            <a:ext cx="504056"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endParaRPr lang="zh-CN" altLang="en-US"/>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6" grpId="0"/>
      <p:bldP spid="6" grpId="0"/>
      <p:bldP spid="1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B06E14-E57B-3D1F-D395-563959FEDCE5}"/>
              </a:ext>
            </a:extLst>
          </p:cNvPr>
          <p:cNvSpPr>
            <a:spLocks noGrp="1"/>
          </p:cNvSpPr>
          <p:nvPr>
            <p:ph idx="1"/>
          </p:nvPr>
        </p:nvSpPr>
        <p:spPr>
          <a:xfrm>
            <a:off x="360854" y="1412776"/>
            <a:ext cx="11485848" cy="324653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library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is big and dirty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has many toys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has robots to help people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4BE0C930-9001-8051-E365-DC9759E5D43F}"/>
              </a:ext>
            </a:extLst>
          </p:cNvPr>
          <p:cNvSpPr txBox="1"/>
          <p:nvPr/>
        </p:nvSpPr>
        <p:spPr>
          <a:xfrm>
            <a:off x="946490" y="2180659"/>
            <a:ext cx="54020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5" name="内容占位符 1">
            <a:extLst>
              <a:ext uri="{FF2B5EF4-FFF2-40B4-BE49-F238E27FC236}">
                <a16:creationId xmlns:a16="http://schemas.microsoft.com/office/drawing/2014/main" id="{046928F5-6FB1-7F6A-F474-09FD5006859B}"/>
              </a:ext>
            </a:extLst>
          </p:cNvPr>
          <p:cNvSpPr txBox="1">
            <a:spLocks/>
          </p:cNvSpPr>
          <p:nvPr/>
        </p:nvSpPr>
        <p:spPr bwMode="auto">
          <a:xfrm>
            <a:off x="586022" y="4602227"/>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only some robots there.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可知，图书馆里有机器人，故选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1139984"/>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to say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“please” first when you borrow a book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“thank you” before you take the book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both A and 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a:extLst>
              <a:ext uri="{FF2B5EF4-FFF2-40B4-BE49-F238E27FC236}">
                <a16:creationId xmlns:a16="http://schemas.microsoft.com/office/drawing/2014/main" id="{8E0F0B5D-2609-EA72-ACD8-B41F11BFB2E7}"/>
              </a:ext>
            </a:extLst>
          </p:cNvPr>
          <p:cNvSpPr txBox="1">
            <a:spLocks/>
          </p:cNvSpPr>
          <p:nvPr/>
        </p:nvSpPr>
        <p:spPr bwMode="auto">
          <a:xfrm>
            <a:off x="586022" y="3639732"/>
            <a:ext cx="11260680"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must say ‘Thank you’ before you take the book.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must say ‘please’ first when you want to borrow something from him.</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可知，拿书前请说</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谢谢</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，借书时要说</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请</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EAF5CBE0-1192-A814-30B1-85BCB54B1CEA}"/>
              </a:ext>
            </a:extLst>
          </p:cNvPr>
          <p:cNvSpPr txBox="1"/>
          <p:nvPr/>
        </p:nvSpPr>
        <p:spPr>
          <a:xfrm>
            <a:off x="955743" y="1258490"/>
            <a:ext cx="530951"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186940-E9EE-6E37-6505-9EE4BA613AB4}"/>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1862E22D-9BDF-3B2F-E814-F43FDCF91823}"/>
              </a:ext>
            </a:extLst>
          </p:cNvPr>
          <p:cNvGraphicFramePr>
            <a:graphicFrameLocks noGrp="1"/>
          </p:cNvGraphicFramePr>
          <p:nvPr>
            <p:extLst>
              <p:ext uri="{D42A27DB-BD31-4B8C-83A1-F6EECF244321}">
                <p14:modId xmlns:p14="http://schemas.microsoft.com/office/powerpoint/2010/main" val="615959967"/>
              </p:ext>
            </p:extLst>
          </p:nvPr>
        </p:nvGraphicFramePr>
        <p:xfrm>
          <a:off x="334566" y="1268760"/>
          <a:ext cx="11521280" cy="4525963"/>
        </p:xfrm>
        <a:graphic>
          <a:graphicData uri="http://schemas.openxmlformats.org/drawingml/2006/table">
            <a:tbl>
              <a:tblPr firstRow="1" firstCol="1" bandRow="1"/>
              <a:tblGrid>
                <a:gridCol w="460851">
                  <a:extLst>
                    <a:ext uri="{9D8B030D-6E8A-4147-A177-3AD203B41FA5}">
                      <a16:colId xmlns:a16="http://schemas.microsoft.com/office/drawing/2014/main" val="759742193"/>
                    </a:ext>
                  </a:extLst>
                </a:gridCol>
                <a:gridCol w="11060429">
                  <a:extLst>
                    <a:ext uri="{9D8B030D-6E8A-4147-A177-3AD203B41FA5}">
                      <a16:colId xmlns:a16="http://schemas.microsoft.com/office/drawing/2014/main" val="1649156442"/>
                    </a:ext>
                  </a:extLst>
                </a:gridCol>
              </a:tblGrid>
              <a:tr h="452596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关门，关闭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line</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等候的</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长队，队列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rule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规定，规章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quiet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安静的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problem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麻烦，困难，问题</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cross</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穿过</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马路等</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；渡过</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河</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*librarian</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图书馆管理员</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close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指把处于打开状态的东西关闭起来</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既表示缓慢渐近的动作</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也表示由此产生的结果。其宾语是门、窗等。</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line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排</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行列</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线</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Draw</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line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blackboard,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please.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请在黑板上画一条线。</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22" marR="36622"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858751948"/>
                  </a:ext>
                </a:extLst>
              </a:tr>
            </a:tbl>
          </a:graphicData>
        </a:graphic>
      </p:graphicFrame>
    </p:spTree>
    <p:extLst>
      <p:ext uri="{BB962C8B-B14F-4D97-AF65-F5344CB8AC3E}">
        <p14:creationId xmlns:p14="http://schemas.microsoft.com/office/powerpoint/2010/main" val="17283941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4E7EEC15-0153-F125-3BAB-D9CFDB68DDF8}"/>
              </a:ext>
            </a:extLst>
          </p:cNvPr>
          <p:cNvGraphicFramePr>
            <a:graphicFrameLocks noGrp="1"/>
          </p:cNvGraphicFramePr>
          <p:nvPr>
            <p:extLst>
              <p:ext uri="{D42A27DB-BD31-4B8C-83A1-F6EECF244321}">
                <p14:modId xmlns:p14="http://schemas.microsoft.com/office/powerpoint/2010/main" val="1210498718"/>
              </p:ext>
            </p:extLst>
          </p:nvPr>
        </p:nvGraphicFramePr>
        <p:xfrm>
          <a:off x="334566" y="1600201"/>
          <a:ext cx="11521280" cy="3412975"/>
        </p:xfrm>
        <a:graphic>
          <a:graphicData uri="http://schemas.openxmlformats.org/drawingml/2006/table">
            <a:tbl>
              <a:tblPr firstRow="1" firstCol="1" bandRow="1"/>
              <a:tblGrid>
                <a:gridCol w="460851">
                  <a:extLst>
                    <a:ext uri="{9D8B030D-6E8A-4147-A177-3AD203B41FA5}">
                      <a16:colId xmlns:a16="http://schemas.microsoft.com/office/drawing/2014/main" val="759742193"/>
                    </a:ext>
                  </a:extLst>
                </a:gridCol>
                <a:gridCol w="11060429">
                  <a:extLst>
                    <a:ext uri="{9D8B030D-6E8A-4147-A177-3AD203B41FA5}">
                      <a16:colId xmlns:a16="http://schemas.microsoft.com/office/drawing/2014/main" val="1649156442"/>
                    </a:ext>
                  </a:extLst>
                </a:gridCol>
              </a:tblGrid>
              <a:tr h="3412975">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rule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是可数名词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其复数形式为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rules</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。常用短语有</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make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rules</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for</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制订规章制度</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quiet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修饰物时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形容事物静止不动或偏僻寂静</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修饰人时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形容人文静或寡言少语。如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buNone/>
                        <a:tabLst>
                          <a:tab pos="4231005" algn="l"/>
                          <a:tab pos="8191500" algn="l"/>
                        </a:tabLst>
                      </a:pP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quiet</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street</a:t>
                      </a:r>
                      <a:r>
                        <a:rPr lang="zh-CN"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一条寂静的街道</a:t>
                      </a:r>
                      <a:r>
                        <a:rPr lang="zh-CN"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quiet</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shy</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girl</a:t>
                      </a:r>
                      <a:r>
                        <a:rPr lang="zh-CN"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一个文静又害羞的女孩。</a:t>
                      </a:r>
                      <a:endParaRPr lang="zh-CN"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22" marR="36622"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858751948"/>
                  </a:ext>
                </a:extLst>
              </a:tr>
            </a:tbl>
          </a:graphicData>
        </a:graphic>
      </p:graphicFrame>
    </p:spTree>
    <p:extLst>
      <p:ext uri="{BB962C8B-B14F-4D97-AF65-F5344CB8AC3E}">
        <p14:creationId xmlns:p14="http://schemas.microsoft.com/office/powerpoint/2010/main" val="2777910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669F0B76-B8F9-6DA1-CF9D-DE735E5F04E7}"/>
              </a:ext>
            </a:extLst>
          </p:cNvPr>
          <p:cNvGraphicFramePr>
            <a:graphicFrameLocks noGrp="1"/>
          </p:cNvGraphicFramePr>
          <p:nvPr>
            <p:extLst>
              <p:ext uri="{D42A27DB-BD31-4B8C-83A1-F6EECF244321}">
                <p14:modId xmlns:p14="http://schemas.microsoft.com/office/powerpoint/2010/main" val="3671185300"/>
              </p:ext>
            </p:extLst>
          </p:nvPr>
        </p:nvGraphicFramePr>
        <p:xfrm>
          <a:off x="406574" y="2589906"/>
          <a:ext cx="11449272" cy="1280160"/>
        </p:xfrm>
        <a:graphic>
          <a:graphicData uri="http://schemas.openxmlformats.org/drawingml/2006/table">
            <a:tbl>
              <a:tblPr firstRow="1" firstCol="1" bandRow="1"/>
              <a:tblGrid>
                <a:gridCol w="457971">
                  <a:extLst>
                    <a:ext uri="{9D8B030D-6E8A-4147-A177-3AD203B41FA5}">
                      <a16:colId xmlns:a16="http://schemas.microsoft.com/office/drawing/2014/main" val="612636882"/>
                    </a:ext>
                  </a:extLst>
                </a:gridCol>
                <a:gridCol w="10991301">
                  <a:extLst>
                    <a:ext uri="{9D8B030D-6E8A-4147-A177-3AD203B41FA5}">
                      <a16:colId xmlns:a16="http://schemas.microsoft.com/office/drawing/2014/main" val="1669479295"/>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stand in line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排队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 problem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没问题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turn left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左转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turn right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右转</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 your right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在你的右边</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ride your bicycle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骑你的自行车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179547373"/>
                  </a:ext>
                </a:extLst>
              </a:tr>
            </a:tbl>
          </a:graphicData>
        </a:graphic>
      </p:graphicFrame>
    </p:spTree>
    <p:extLst>
      <p:ext uri="{BB962C8B-B14F-4D97-AF65-F5344CB8AC3E}">
        <p14:creationId xmlns:p14="http://schemas.microsoft.com/office/powerpoint/2010/main" val="3329854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0B1A7FE0-0A89-6FBC-CD3D-0EBAE7A40A95}"/>
              </a:ext>
            </a:extLst>
          </p:cNvPr>
          <p:cNvGraphicFramePr>
            <a:graphicFrameLocks noGrp="1"/>
          </p:cNvGraphicFramePr>
          <p:nvPr>
            <p:extLst>
              <p:ext uri="{D42A27DB-BD31-4B8C-83A1-F6EECF244321}">
                <p14:modId xmlns:p14="http://schemas.microsoft.com/office/powerpoint/2010/main" val="558142998"/>
              </p:ext>
            </p:extLst>
          </p:nvPr>
        </p:nvGraphicFramePr>
        <p:xfrm>
          <a:off x="406574" y="1556792"/>
          <a:ext cx="11449272" cy="3840480"/>
        </p:xfrm>
        <a:graphic>
          <a:graphicData uri="http://schemas.openxmlformats.org/drawingml/2006/table">
            <a:tbl>
              <a:tblPr firstRow="1" firstCol="1" bandRow="1"/>
              <a:tblGrid>
                <a:gridCol w="457970">
                  <a:extLst>
                    <a:ext uri="{9D8B030D-6E8A-4147-A177-3AD203B41FA5}">
                      <a16:colId xmlns:a16="http://schemas.microsoft.com/office/drawing/2014/main" val="3515025622"/>
                    </a:ext>
                  </a:extLst>
                </a:gridCol>
                <a:gridCol w="10991302">
                  <a:extLst>
                    <a:ext uri="{9D8B030D-6E8A-4147-A177-3AD203B41FA5}">
                      <a16:colId xmlns:a16="http://schemas.microsoft.com/office/drawing/2014/main" val="1307768958"/>
                    </a:ext>
                  </a:extLst>
                </a:gridCol>
              </a:tblGrid>
              <a:tr h="362900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Look at the library rules.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看一看图书馆的规章制度。</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该句是祈使句。祈使句表示请求、命令、劝告或建议</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常省略主语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以动词原形开头。在表示客气的请求时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常在句首或句末加</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please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Don’t talk in the library.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禁止在图书馆内喧哗。</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该句是否定祈使句</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在句首加</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983" marR="33983"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044700073"/>
                  </a:ext>
                </a:extLst>
              </a:tr>
            </a:tbl>
          </a:graphicData>
        </a:graphic>
      </p:graphicFrame>
    </p:spTree>
    <p:extLst>
      <p:ext uri="{BB962C8B-B14F-4D97-AF65-F5344CB8AC3E}">
        <p14:creationId xmlns:p14="http://schemas.microsoft.com/office/powerpoint/2010/main" val="36404212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790EFF-0D69-7D30-CEFB-16A7F8ED2BE9}"/>
            </a:ext>
          </a:extLst>
        </p:cNvPr>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80A2E414-D550-3BF0-9D11-1384328E4EB0}"/>
              </a:ext>
            </a:extLst>
          </p:cNvPr>
          <p:cNvGraphicFramePr>
            <a:graphicFrameLocks noGrp="1"/>
          </p:cNvGraphicFramePr>
          <p:nvPr>
            <p:extLst>
              <p:ext uri="{D42A27DB-BD31-4B8C-83A1-F6EECF244321}">
                <p14:modId xmlns:p14="http://schemas.microsoft.com/office/powerpoint/2010/main" val="3610726681"/>
              </p:ext>
            </p:extLst>
          </p:nvPr>
        </p:nvGraphicFramePr>
        <p:xfrm>
          <a:off x="406574" y="1268760"/>
          <a:ext cx="11449272" cy="4480560"/>
        </p:xfrm>
        <a:graphic>
          <a:graphicData uri="http://schemas.openxmlformats.org/drawingml/2006/table">
            <a:tbl>
              <a:tblPr firstRow="1" firstCol="1" bandRow="1"/>
              <a:tblGrid>
                <a:gridCol w="457970">
                  <a:extLst>
                    <a:ext uri="{9D8B030D-6E8A-4147-A177-3AD203B41FA5}">
                      <a16:colId xmlns:a16="http://schemas.microsoft.com/office/drawing/2014/main" val="3515025622"/>
                    </a:ext>
                  </a:extLst>
                </a:gridCol>
                <a:gridCol w="10991302">
                  <a:extLst>
                    <a:ext uri="{9D8B030D-6E8A-4147-A177-3AD203B41FA5}">
                      <a16:colId xmlns:a16="http://schemas.microsoft.com/office/drawing/2014/main" val="1307768958"/>
                    </a:ext>
                  </a:extLst>
                </a:gridCol>
              </a:tblGrid>
              <a:tr h="4277072">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 Chinese isn’t easy to learn, you know.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你知道的，中文学起来不容易。</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easy</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做</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很容易</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 How do I get to the school?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我怎么样到达学校</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到达</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是介词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后接地点名词。如果是副词</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here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则省略</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When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going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你打算什么时候到那儿</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 No problem.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没问题。</a:t>
                      </a:r>
                    </a:p>
                  </a:txBody>
                  <a:tcPr marL="33983" marR="33983"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2044700073"/>
                  </a:ext>
                </a:extLst>
              </a:tr>
            </a:tbl>
          </a:graphicData>
        </a:graphic>
      </p:graphicFrame>
    </p:spTree>
    <p:extLst>
      <p:ext uri="{BB962C8B-B14F-4D97-AF65-F5344CB8AC3E}">
        <p14:creationId xmlns:p14="http://schemas.microsoft.com/office/powerpoint/2010/main" val="7819831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29640A0D-0ADC-B473-3B9F-2C47ADDA8D16}"/>
              </a:ext>
            </a:extLst>
          </p:cNvPr>
          <p:cNvGraphicFramePr>
            <a:graphicFrameLocks noGrp="1"/>
          </p:cNvGraphicFramePr>
          <p:nvPr>
            <p:extLst>
              <p:ext uri="{D42A27DB-BD31-4B8C-83A1-F6EECF244321}">
                <p14:modId xmlns:p14="http://schemas.microsoft.com/office/powerpoint/2010/main" val="1896955844"/>
              </p:ext>
            </p:extLst>
          </p:nvPr>
        </p:nvGraphicFramePr>
        <p:xfrm>
          <a:off x="406574" y="1916832"/>
          <a:ext cx="11449272" cy="2692895"/>
        </p:xfrm>
        <a:graphic>
          <a:graphicData uri="http://schemas.openxmlformats.org/drawingml/2006/table">
            <a:tbl>
              <a:tblPr firstRow="1" firstCol="1" bandRow="1"/>
              <a:tblGrid>
                <a:gridCol w="457972">
                  <a:extLst>
                    <a:ext uri="{9D8B030D-6E8A-4147-A177-3AD203B41FA5}">
                      <a16:colId xmlns:a16="http://schemas.microsoft.com/office/drawing/2014/main" val="3480514982"/>
                    </a:ext>
                  </a:extLst>
                </a:gridCol>
                <a:gridCol w="10991300">
                  <a:extLst>
                    <a:ext uri="{9D8B030D-6E8A-4147-A177-3AD203B41FA5}">
                      <a16:colId xmlns:a16="http://schemas.microsoft.com/office/drawing/2014/main" val="3563314009"/>
                    </a:ext>
                  </a:extLst>
                </a:gridCol>
              </a:tblGrid>
              <a:tr h="2692895">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必</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祈使句的用法：</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概念：用来表示请求、命令、劝告或建议的句子。</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说明：肯定形式动词用原形；否定形式在谓语动词前加</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Please be quiet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请安静</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Don’t play with fire.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不要玩火。</a:t>
                      </a:r>
                    </a:p>
                  </a:txBody>
                  <a:tcPr marL="43358" marR="43358"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3064710563"/>
                  </a:ext>
                </a:extLst>
              </a:tr>
            </a:tbl>
          </a:graphicData>
        </a:graphic>
      </p:graphicFrame>
    </p:spTree>
    <p:extLst>
      <p:ext uri="{BB962C8B-B14F-4D97-AF65-F5344CB8AC3E}">
        <p14:creationId xmlns:p14="http://schemas.microsoft.com/office/powerpoint/2010/main" val="37188706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2CB30-8EEA-FE27-6E85-9E41A90F6BE2}"/>
            </a:ext>
          </a:extLst>
        </p:cNvPr>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A8CC9F8E-79B6-F229-C9E8-D91B9C9DB0BE}"/>
              </a:ext>
            </a:extLst>
          </p:cNvPr>
          <p:cNvGraphicFramePr>
            <a:graphicFrameLocks noGrp="1"/>
          </p:cNvGraphicFramePr>
          <p:nvPr>
            <p:extLst>
              <p:ext uri="{D42A27DB-BD31-4B8C-83A1-F6EECF244321}">
                <p14:modId xmlns:p14="http://schemas.microsoft.com/office/powerpoint/2010/main" val="1229384352"/>
              </p:ext>
            </p:extLst>
          </p:nvPr>
        </p:nvGraphicFramePr>
        <p:xfrm>
          <a:off x="406574" y="1412776"/>
          <a:ext cx="11449272" cy="3989039"/>
        </p:xfrm>
        <a:graphic>
          <a:graphicData uri="http://schemas.openxmlformats.org/drawingml/2006/table">
            <a:tbl>
              <a:tblPr firstRow="1" firstCol="1" bandRow="1"/>
              <a:tblGrid>
                <a:gridCol w="457972">
                  <a:extLst>
                    <a:ext uri="{9D8B030D-6E8A-4147-A177-3AD203B41FA5}">
                      <a16:colId xmlns:a16="http://schemas.microsoft.com/office/drawing/2014/main" val="3480514982"/>
                    </a:ext>
                  </a:extLst>
                </a:gridCol>
                <a:gridCol w="10991300">
                  <a:extLst>
                    <a:ext uri="{9D8B030D-6E8A-4147-A177-3AD203B41FA5}">
                      <a16:colId xmlns:a16="http://schemas.microsoft.com/office/drawing/2014/main" val="3563314009"/>
                    </a:ext>
                  </a:extLst>
                </a:gridCol>
              </a:tblGrid>
              <a:tr h="3989039">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必</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注意：以上是第二人称的祈使句用法，对第一、三人称的祈使句用句型</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＋第一、三人称宾格＋动词原形</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try</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again.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让我们再试一次吧。</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home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now.</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让他们现在回家吧。</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祈使句的另一种结构为</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，意为</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禁止</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smoking.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禁止吸烟。</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parking.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禁止停车。</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358" marR="43358"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3064710563"/>
                  </a:ext>
                </a:extLst>
              </a:tr>
            </a:tbl>
          </a:graphicData>
        </a:graphic>
      </p:graphicFrame>
    </p:spTree>
    <p:extLst>
      <p:ext uri="{BB962C8B-B14F-4D97-AF65-F5344CB8AC3E}">
        <p14:creationId xmlns:p14="http://schemas.microsoft.com/office/powerpoint/2010/main" val="3014867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TotalTime>
  <Words>1322</Words>
  <Application>Microsoft Office PowerPoint</Application>
  <PresentationFormat>自定义</PresentationFormat>
  <Paragraphs>177</Paragraphs>
  <Slides>23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黑体</vt:lpstr>
      <vt:lpstr>楷体</vt:lpstr>
      <vt:lpstr>隶书</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367</cp:revision>
  <dcterms:created xsi:type="dcterms:W3CDTF">2020-11-06T05:24:00Z</dcterms:created>
  <dcterms:modified xsi:type="dcterms:W3CDTF">2025-06-10T09:41:36Z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